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VT323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50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6551b1e9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6551b1e9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551b1e9a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551b1e9a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551b1e9a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551b1e9a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551b1e9a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551b1e9a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551b1e9a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551b1e9a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551b1e9a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551b1e9a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551b1e9a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551b1e9a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551b1e9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551b1e9a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551b1e9a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551b1e9a9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551b1e9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551b1e9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551b1e9a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551b1e9a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551b1e9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551b1e9a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551b1e9a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551b1e9a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551b1e9a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551b1e9a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551b1e9a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551b1e9a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551b1e9a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551b1e9a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551b1e9a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551b1e9a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551b1e9a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551b1e9a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551b1e9a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551b1e9a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551b1e9a9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551b1e9a9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551b1e9a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551b1e9a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551b1e9a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551b1e9a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551b1e9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551b1e9a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551b1e9a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551b1e9a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551b1e9a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551b1e9a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551b1e9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551b1e9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551b1e9a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551b1e9a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551b1e9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551b1e9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551b1e9a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551b1e9a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551b1e9a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551b1e9a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1910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937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0C0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T323"/>
              <a:buNone/>
              <a:defRPr sz="40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T323"/>
              <a:buNone/>
              <a:defRPr sz="40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T323"/>
              <a:buNone/>
              <a:defRPr sz="40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T323"/>
              <a:buNone/>
              <a:defRPr sz="40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T323"/>
              <a:buNone/>
              <a:defRPr sz="40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T323"/>
              <a:buNone/>
              <a:defRPr sz="40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T323"/>
              <a:buNone/>
              <a:defRPr sz="40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T323"/>
              <a:buNone/>
              <a:defRPr sz="40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T323"/>
              <a:buNone/>
              <a:defRPr sz="40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19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E476"/>
              </a:buClr>
              <a:buSzPts val="3000"/>
              <a:buFont typeface="VT323"/>
              <a:buChar char="●"/>
              <a:defRPr sz="3000">
                <a:solidFill>
                  <a:srgbClr val="26E476"/>
                </a:solidFill>
                <a:latin typeface="VT323"/>
                <a:ea typeface="VT323"/>
                <a:cs typeface="VT323"/>
                <a:sym typeface="VT323"/>
              </a:defRPr>
            </a:lvl1pPr>
            <a:lvl2pPr marL="914400" lvl="1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E476"/>
              </a:buClr>
              <a:buSzPts val="2600"/>
              <a:buFont typeface="VT323"/>
              <a:buChar char="○"/>
              <a:defRPr sz="2600">
                <a:solidFill>
                  <a:srgbClr val="26E476"/>
                </a:solidFill>
                <a:latin typeface="VT323"/>
                <a:ea typeface="VT323"/>
                <a:cs typeface="VT323"/>
                <a:sym typeface="VT323"/>
              </a:defRPr>
            </a:lvl2pPr>
            <a:lvl3pPr marL="1371600" lvl="2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E476"/>
              </a:buClr>
              <a:buSzPts val="2600"/>
              <a:buFont typeface="VT323"/>
              <a:buChar char="■"/>
              <a:defRPr sz="2600">
                <a:solidFill>
                  <a:srgbClr val="26E476"/>
                </a:solidFill>
                <a:latin typeface="VT323"/>
                <a:ea typeface="VT323"/>
                <a:cs typeface="VT323"/>
                <a:sym typeface="VT323"/>
              </a:defRPr>
            </a:lvl3pPr>
            <a:lvl4pPr marL="1828800" lvl="3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E476"/>
              </a:buClr>
              <a:buSzPts val="2600"/>
              <a:buFont typeface="VT323"/>
              <a:buChar char="●"/>
              <a:defRPr sz="2600">
                <a:solidFill>
                  <a:srgbClr val="26E476"/>
                </a:solidFill>
                <a:latin typeface="VT323"/>
                <a:ea typeface="VT323"/>
                <a:cs typeface="VT323"/>
                <a:sym typeface="VT323"/>
              </a:defRPr>
            </a:lvl4pPr>
            <a:lvl5pPr marL="2286000" lvl="4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E476"/>
              </a:buClr>
              <a:buSzPts val="2600"/>
              <a:buFont typeface="VT323"/>
              <a:buChar char="○"/>
              <a:defRPr sz="2600">
                <a:solidFill>
                  <a:srgbClr val="26E476"/>
                </a:solidFill>
                <a:latin typeface="VT323"/>
                <a:ea typeface="VT323"/>
                <a:cs typeface="VT323"/>
                <a:sym typeface="VT323"/>
              </a:defRPr>
            </a:lvl5pPr>
            <a:lvl6pPr marL="2743200" lvl="5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E476"/>
              </a:buClr>
              <a:buSzPts val="2600"/>
              <a:buFont typeface="VT323"/>
              <a:buChar char="■"/>
              <a:defRPr sz="2600">
                <a:solidFill>
                  <a:srgbClr val="26E476"/>
                </a:solidFill>
                <a:latin typeface="VT323"/>
                <a:ea typeface="VT323"/>
                <a:cs typeface="VT323"/>
                <a:sym typeface="VT323"/>
              </a:defRPr>
            </a:lvl6pPr>
            <a:lvl7pPr marL="3200400" lvl="6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E476"/>
              </a:buClr>
              <a:buSzPts val="2600"/>
              <a:buFont typeface="VT323"/>
              <a:buChar char="●"/>
              <a:defRPr sz="2600">
                <a:solidFill>
                  <a:srgbClr val="26E476"/>
                </a:solidFill>
                <a:latin typeface="VT323"/>
                <a:ea typeface="VT323"/>
                <a:cs typeface="VT323"/>
                <a:sym typeface="VT323"/>
              </a:defRPr>
            </a:lvl7pPr>
            <a:lvl8pPr marL="3657600" lvl="7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E476"/>
              </a:buClr>
              <a:buSzPts val="2600"/>
              <a:buFont typeface="VT323"/>
              <a:buChar char="○"/>
              <a:defRPr sz="2600">
                <a:solidFill>
                  <a:srgbClr val="26E476"/>
                </a:solidFill>
                <a:latin typeface="VT323"/>
                <a:ea typeface="VT323"/>
                <a:cs typeface="VT323"/>
                <a:sym typeface="VT323"/>
              </a:defRPr>
            </a:lvl8pPr>
            <a:lvl9pPr marL="4114800" lvl="8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E476"/>
              </a:buClr>
              <a:buSzPts val="2600"/>
              <a:buFont typeface="VT323"/>
              <a:buChar char="■"/>
              <a:defRPr sz="2600">
                <a:solidFill>
                  <a:srgbClr val="26E476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2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1pPr>
            <a:lvl2pPr lvl="1" algn="r">
              <a:buNone/>
              <a:defRPr sz="22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2pPr>
            <a:lvl3pPr lvl="2" algn="r">
              <a:buNone/>
              <a:defRPr sz="22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3pPr>
            <a:lvl4pPr lvl="3" algn="r">
              <a:buNone/>
              <a:defRPr sz="22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4pPr>
            <a:lvl5pPr lvl="4" algn="r">
              <a:buNone/>
              <a:defRPr sz="22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5pPr>
            <a:lvl6pPr lvl="5" algn="r">
              <a:buNone/>
              <a:defRPr sz="22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6pPr>
            <a:lvl7pPr lvl="6" algn="r">
              <a:buNone/>
              <a:defRPr sz="22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7pPr>
            <a:lvl8pPr lvl="7" algn="r">
              <a:buNone/>
              <a:defRPr sz="22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8pPr>
            <a:lvl9pPr lvl="8" algn="r">
              <a:buNone/>
              <a:defRPr sz="2200">
                <a:solidFill>
                  <a:schemeClr val="lt2"/>
                </a:solidFill>
                <a:latin typeface="VT323"/>
                <a:ea typeface="VT323"/>
                <a:cs typeface="VT323"/>
                <a:sym typeface="VT32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title="Group 10125044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90470" y="-3"/>
            <a:ext cx="1653529" cy="572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-442075"/>
            <a:ext cx="8520600" cy="2052600"/>
          </a:xfrm>
          <a:prstGeom prst="rect">
            <a:avLst/>
          </a:prstGeom>
          <a:effectLst>
            <a:outerShdw blurRad="28575" dist="571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0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Vibe Coding</a:t>
            </a:r>
            <a:endParaRPr sz="1090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013450" y="1156500"/>
            <a:ext cx="5117100" cy="792600"/>
          </a:xfrm>
          <a:prstGeom prst="rect">
            <a:avLst/>
          </a:prstGeom>
          <a:effectLst>
            <a:outerShdw blurRad="28575" dist="571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with </a:t>
            </a:r>
            <a:r>
              <a:rPr lang="en" sz="6100" dirty="0">
                <a:solidFill>
                  <a:schemeClr val="lt1"/>
                </a:solidFill>
              </a:rPr>
              <a:t>ApeChain</a:t>
            </a:r>
            <a:r>
              <a:rPr lang="en" sz="6100" dirty="0">
                <a:solidFill>
                  <a:schemeClr val="lt1"/>
                </a:solidFill>
                <a:latin typeface="VT323"/>
                <a:ea typeface="VT323"/>
                <a:cs typeface="VT323"/>
                <a:sym typeface="VT323"/>
              </a:rPr>
              <a:t>_</a:t>
            </a:r>
            <a:endParaRPr sz="6100" dirty="0">
              <a:solidFill>
                <a:schemeClr val="lt1"/>
              </a:solidFill>
              <a:latin typeface="VT323"/>
              <a:ea typeface="VT323"/>
              <a:cs typeface="VT323"/>
              <a:sym typeface="VT32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 with just a few bugs?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63" y="1170125"/>
            <a:ext cx="540593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 descr="Looks like vibe coding failed him 🤦‍♂️ : r/csMajor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662" y="1089888"/>
            <a:ext cx="2336482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extra careful when handling sensitive data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038" y="1189675"/>
            <a:ext cx="296873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72" y="1189675"/>
            <a:ext cx="30567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engineering is bad too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150" y="1140800"/>
            <a:ext cx="679369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balance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13" y="1140800"/>
            <a:ext cx="71137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best balance for each stage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l="30635" r="28738"/>
          <a:stretch/>
        </p:blipFill>
        <p:spPr>
          <a:xfrm>
            <a:off x="311700" y="1189675"/>
            <a:ext cx="20828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2394525" y="1152475"/>
            <a:ext cx="6437700" cy="3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Creating prototypes: Great!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Creating applications: OK…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Adding features: Maybe not?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50"/>
          </a:p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Scaling products: Stop! Seek help.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only AIs make Slop Code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63" y="1130550"/>
            <a:ext cx="46386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Step 00_</a:t>
            </a:r>
            <a:endParaRPr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Validate the </a:t>
            </a:r>
            <a:r>
              <a:rPr lang="en" dirty="0">
                <a:solidFill>
                  <a:srgbClr val="0C0C0C"/>
                </a:solidFill>
                <a:highlight>
                  <a:schemeClr val="lt2"/>
                </a:highlight>
              </a:rPr>
              <a:t>pain</a:t>
            </a:r>
            <a:r>
              <a:rPr lang="en" dirty="0"/>
              <a:t> you are solving</a:t>
            </a:r>
            <a:endParaRPr dirty="0">
              <a:highlight>
                <a:schemeClr val="accent3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dirty="0"/>
              <a:t>Create a PRD for my app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Interview people + research problem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Research with AI</a:t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7100"/>
            <a:ext cx="4260299" cy="312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9" y="1347100"/>
            <a:ext cx="4267200" cy="178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3247353"/>
            <a:ext cx="4260299" cy="122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Step 00_</a:t>
            </a:r>
            <a:endParaRPr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Outcome: Define your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idea</a:t>
            </a:r>
            <a:r>
              <a:rPr lang="en"/>
              <a:t> in a single sentence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My app </a:t>
            </a:r>
            <a:r>
              <a:rPr lang="en">
                <a:solidFill>
                  <a:schemeClr val="accent5"/>
                </a:solidFill>
              </a:rPr>
              <a:t>&lt;Name&gt;</a:t>
            </a:r>
            <a:r>
              <a:rPr lang="en"/>
              <a:t> is </a:t>
            </a:r>
            <a:r>
              <a:rPr lang="en">
                <a:solidFill>
                  <a:schemeClr val="accent5"/>
                </a:solidFill>
              </a:rPr>
              <a:t>&lt;Defined Offering&gt;</a:t>
            </a:r>
            <a:r>
              <a:rPr lang="en"/>
              <a:t> to help </a:t>
            </a:r>
            <a:r>
              <a:rPr lang="en">
                <a:solidFill>
                  <a:schemeClr val="accent5"/>
                </a:solidFill>
              </a:rPr>
              <a:t>&lt;Defined Audience&gt;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&lt;Solve a Problem&gt;</a:t>
            </a:r>
            <a:r>
              <a:rPr lang="en"/>
              <a:t> with </a:t>
            </a:r>
            <a:r>
              <a:rPr lang="en">
                <a:solidFill>
                  <a:schemeClr val="accent4"/>
                </a:solidFill>
              </a:rPr>
              <a:t>&lt;Secret Sauce&gt;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Step 01_</a:t>
            </a:r>
            <a:endParaRPr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Validate your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idea</a:t>
            </a:r>
            <a:endParaRPr>
              <a:solidFill>
                <a:srgbClr val="0C0C0C"/>
              </a:solidFill>
              <a:highlight>
                <a:schemeClr val="lt2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Build a landing page/document and test your assumptions against </a:t>
            </a:r>
            <a:r>
              <a:rPr lang="en">
                <a:solidFill>
                  <a:schemeClr val="accent5"/>
                </a:solidFill>
              </a:rPr>
              <a:t>&lt;n&gt;</a:t>
            </a:r>
            <a:r>
              <a:rPr lang="en"/>
              <a:t> different individuals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Vibe Check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do you understand by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Vibe Coding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Create a </a:t>
            </a:r>
            <a:r>
              <a:rPr lang="en" i="1"/>
              <a:t>Landing Page</a:t>
            </a:r>
            <a:r>
              <a:rPr lang="en"/>
              <a:t> with a </a:t>
            </a:r>
            <a:r>
              <a:rPr lang="en" i="1"/>
              <a:t>CTA</a:t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170125"/>
            <a:ext cx="71437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Step 01_</a:t>
            </a:r>
            <a:endParaRPr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Outcome: Get </a:t>
            </a:r>
            <a:r>
              <a:rPr lang="en">
                <a:solidFill>
                  <a:schemeClr val="accent5"/>
                </a:solidFill>
              </a:rPr>
              <a:t>&lt;x&gt;</a:t>
            </a:r>
            <a:r>
              <a:rPr lang="en"/>
              <a:t> users to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interact with your CTA</a:t>
            </a:r>
            <a:endParaRPr>
              <a:solidFill>
                <a:srgbClr val="0C0C0C"/>
              </a:solidFill>
              <a:highlight>
                <a:schemeClr val="lt2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You can use a </a:t>
            </a:r>
            <a:r>
              <a:rPr lang="en">
                <a:solidFill>
                  <a:schemeClr val="accent5"/>
                </a:solidFill>
              </a:rPr>
              <a:t>waitlist</a:t>
            </a:r>
            <a:r>
              <a:rPr lang="en"/>
              <a:t>, </a:t>
            </a:r>
            <a:r>
              <a:rPr lang="en">
                <a:solidFill>
                  <a:schemeClr val="accent5"/>
                </a:solidFill>
              </a:rPr>
              <a:t>google form</a:t>
            </a:r>
            <a:r>
              <a:rPr lang="en"/>
              <a:t>, </a:t>
            </a:r>
            <a:r>
              <a:rPr lang="en">
                <a:solidFill>
                  <a:schemeClr val="accent5"/>
                </a:solidFill>
              </a:rPr>
              <a:t>social media link</a:t>
            </a:r>
            <a:r>
              <a:rPr lang="en"/>
              <a:t>, or any similar CTA for </a:t>
            </a:r>
            <a:r>
              <a:rPr lang="en">
                <a:solidFill>
                  <a:schemeClr val="accent4"/>
                </a:solidFill>
              </a:rPr>
              <a:t>validating interest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Step 02_</a:t>
            </a:r>
            <a:endParaRPr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 a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prototype</a:t>
            </a:r>
            <a:endParaRPr>
              <a:solidFill>
                <a:srgbClr val="0C0C0C"/>
              </a:solidFill>
              <a:highlight>
                <a:schemeClr val="lt2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Build a minimally working </a:t>
            </a:r>
            <a:r>
              <a:rPr lang="en">
                <a:solidFill>
                  <a:schemeClr val="accent5"/>
                </a:solidFill>
              </a:rPr>
              <a:t>prototype </a:t>
            </a:r>
            <a:r>
              <a:rPr lang="en"/>
              <a:t>for showcasing your </a:t>
            </a:r>
            <a:r>
              <a:rPr lang="en">
                <a:solidFill>
                  <a:schemeClr val="accent4"/>
                </a:solidFill>
              </a:rPr>
              <a:t>proposed solution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Build a </a:t>
            </a:r>
            <a:r>
              <a:rPr lang="en" i="1"/>
              <a:t>Prototype</a:t>
            </a:r>
            <a:r>
              <a:rPr lang="en"/>
              <a:t> with Gen. AI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38" y="1150575"/>
            <a:ext cx="623751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50" y="3582824"/>
            <a:ext cx="6237500" cy="13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Step 02_</a:t>
            </a:r>
            <a:endParaRPr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Outcome: Get </a:t>
            </a:r>
            <a:r>
              <a:rPr lang="en">
                <a:solidFill>
                  <a:schemeClr val="accent5"/>
                </a:solidFill>
              </a:rPr>
              <a:t>&lt;y&gt;</a:t>
            </a:r>
            <a:r>
              <a:rPr lang="en"/>
              <a:t> users to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use your prototype</a:t>
            </a:r>
            <a:endParaRPr>
              <a:solidFill>
                <a:srgbClr val="0C0C0C"/>
              </a:solidFill>
              <a:highlight>
                <a:schemeClr val="lt2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Collect </a:t>
            </a:r>
            <a:r>
              <a:rPr lang="en">
                <a:solidFill>
                  <a:schemeClr val="accent5"/>
                </a:solidFill>
              </a:rPr>
              <a:t>feedback </a:t>
            </a:r>
            <a:r>
              <a:rPr lang="en"/>
              <a:t>directly from your </a:t>
            </a:r>
            <a:r>
              <a:rPr lang="en">
                <a:solidFill>
                  <a:schemeClr val="accent5"/>
                </a:solidFill>
              </a:rPr>
              <a:t>ICP </a:t>
            </a:r>
            <a:r>
              <a:rPr lang="en"/>
              <a:t>to determine whether or not the proposed solution would </a:t>
            </a:r>
            <a:r>
              <a:rPr lang="en">
                <a:solidFill>
                  <a:schemeClr val="accent4"/>
                </a:solidFill>
              </a:rPr>
              <a:t>work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Step 03_</a:t>
            </a:r>
            <a:endParaRPr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 a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MVP</a:t>
            </a:r>
            <a:endParaRPr>
              <a:solidFill>
                <a:srgbClr val="0C0C0C"/>
              </a:solidFill>
              <a:highlight>
                <a:schemeClr val="lt2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Figure out what would be the </a:t>
            </a:r>
            <a:r>
              <a:rPr lang="en">
                <a:solidFill>
                  <a:schemeClr val="accent4"/>
                </a:solidFill>
              </a:rPr>
              <a:t>minimal </a:t>
            </a:r>
            <a:r>
              <a:rPr lang="en"/>
              <a:t>solution to solve the problem in a </a:t>
            </a:r>
            <a:r>
              <a:rPr lang="en">
                <a:solidFill>
                  <a:schemeClr val="accent5"/>
                </a:solidFill>
              </a:rPr>
              <a:t>viable </a:t>
            </a:r>
            <a:r>
              <a:rPr lang="en"/>
              <a:t>way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Seek experts to assist you here</a:t>
            </a:r>
            <a:endParaRPr/>
          </a:p>
        </p:txBody>
      </p:sp>
      <p:pic>
        <p:nvPicPr>
          <p:cNvPr id="212" name="Google Shape;212;p38" descr="MVP and Marketing: CleverTap's Concise Guide"/>
          <p:cNvPicPr preferRelativeResize="0"/>
          <p:nvPr/>
        </p:nvPicPr>
        <p:blipFill rotWithShape="1">
          <a:blip r:embed="rId3">
            <a:alphaModFix/>
          </a:blip>
          <a:srcRect t="26603" b="4134"/>
          <a:stretch/>
        </p:blipFill>
        <p:spPr>
          <a:xfrm>
            <a:off x="1505025" y="1297775"/>
            <a:ext cx="6133951" cy="37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Step 03_</a:t>
            </a:r>
            <a:endParaRPr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Outcome: Get </a:t>
            </a:r>
            <a:r>
              <a:rPr lang="en">
                <a:solidFill>
                  <a:schemeClr val="accent5"/>
                </a:solidFill>
              </a:rPr>
              <a:t>&lt;z&gt;</a:t>
            </a:r>
            <a:r>
              <a:rPr lang="en"/>
              <a:t> users to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pay for using your MVP</a:t>
            </a:r>
            <a:endParaRPr>
              <a:solidFill>
                <a:srgbClr val="0C0C0C"/>
              </a:solidFill>
              <a:highlight>
                <a:schemeClr val="lt2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is the </a:t>
            </a:r>
            <a:r>
              <a:rPr lang="en">
                <a:solidFill>
                  <a:schemeClr val="accent5"/>
                </a:solidFill>
              </a:rPr>
              <a:t>critical step </a:t>
            </a:r>
            <a:r>
              <a:rPr lang="en"/>
              <a:t>to discover if your app has </a:t>
            </a:r>
            <a:r>
              <a:rPr lang="en">
                <a:solidFill>
                  <a:schemeClr val="accent4"/>
                </a:solidFill>
              </a:rPr>
              <a:t>Product-Market Fit</a:t>
            </a:r>
            <a:r>
              <a:rPr lang="en"/>
              <a:t> or </a:t>
            </a:r>
            <a:r>
              <a:rPr lang="en">
                <a:solidFill>
                  <a:schemeClr val="accent6"/>
                </a:solidFill>
              </a:rPr>
              <a:t>not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Iterate back and forth</a:t>
            </a:r>
            <a:r>
              <a:rPr lang="en"/>
              <a:t> between steps until you finally find an offer for what your customers are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willing to pay</a:t>
            </a:r>
            <a:r>
              <a:rPr lang="en"/>
              <a:t> enough so that it is </a:t>
            </a:r>
            <a:r>
              <a:rPr lang="en">
                <a:solidFill>
                  <a:schemeClr val="accent5"/>
                </a:solidFill>
              </a:rPr>
              <a:t>sustainable</a:t>
            </a:r>
            <a:r>
              <a:rPr lang="en"/>
              <a:t> for your business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Vibe Coding</a:t>
            </a:r>
            <a:r>
              <a:rPr lang="en"/>
              <a:t> can speed up this iteration process from </a:t>
            </a:r>
            <a:r>
              <a:rPr lang="en">
                <a:solidFill>
                  <a:schemeClr val="accent4"/>
                </a:solidFill>
              </a:rPr>
              <a:t>months</a:t>
            </a:r>
            <a:r>
              <a:rPr lang="en"/>
              <a:t> to </a:t>
            </a:r>
            <a:r>
              <a:rPr lang="en">
                <a:solidFill>
                  <a:schemeClr val="accent5"/>
                </a:solidFill>
              </a:rPr>
              <a:t>just a few days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steps</a:t>
            </a:r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Step 04_</a:t>
            </a:r>
            <a:endParaRPr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 a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Business</a:t>
            </a:r>
            <a:endParaRPr>
              <a:solidFill>
                <a:srgbClr val="0C0C0C"/>
              </a:solidFill>
              <a:highlight>
                <a:schemeClr val="lt2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Once you are sure of your </a:t>
            </a:r>
            <a:r>
              <a:rPr lang="en">
                <a:solidFill>
                  <a:schemeClr val="accent5"/>
                </a:solidFill>
              </a:rPr>
              <a:t>PMF</a:t>
            </a:r>
            <a:r>
              <a:rPr lang="en"/>
              <a:t>, it is time to do all the homework you skipped and build a real business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Vibe Check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demo_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v0.app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made it!</a:t>
            </a: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What will you Vibe Code today?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important truths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for now (mid 2025) LLMs actually </a:t>
            </a:r>
            <a:r>
              <a:rPr lang="en">
                <a:solidFill>
                  <a:schemeClr val="accent4"/>
                </a:solidFill>
              </a:rPr>
              <a:t>can’t reason</a:t>
            </a:r>
            <a:r>
              <a:rPr lang="en"/>
              <a:t> like a human, they are merely </a:t>
            </a:r>
            <a:r>
              <a:rPr lang="en" i="1">
                <a:solidFill>
                  <a:schemeClr val="accent4"/>
                </a:solidFill>
              </a:rPr>
              <a:t>Stochastic Parrots</a:t>
            </a:r>
            <a:endParaRPr i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Most problems worth solving would still require a</a:t>
            </a:r>
            <a:r>
              <a:rPr lang="en">
                <a:highlight>
                  <a:schemeClr val="accent3"/>
                </a:highlight>
              </a:rPr>
              <a:t>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human in the loop</a:t>
            </a:r>
            <a:r>
              <a:rPr lang="en"/>
              <a:t>, even when using modern large models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You still need some good understanding about software architecture to deploy a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fully working app</a:t>
            </a:r>
            <a:endParaRPr>
              <a:solidFill>
                <a:srgbClr val="0C0C0C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Vibes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real power of </a:t>
            </a:r>
            <a:r>
              <a:rPr lang="en">
                <a:solidFill>
                  <a:srgbClr val="0C0C0C"/>
                </a:solidFill>
                <a:highlight>
                  <a:schemeClr val="lt2"/>
                </a:highlight>
              </a:rPr>
              <a:t>Vibe Coding</a:t>
            </a:r>
            <a:r>
              <a:rPr lang="en"/>
              <a:t> is to shorten the development cycle from idea to prototype, from weeks or days to just a few hours, maybe even </a:t>
            </a:r>
            <a:r>
              <a:rPr lang="en">
                <a:solidFill>
                  <a:schemeClr val="accent4"/>
                </a:solidFill>
              </a:rPr>
              <a:t>minutes</a:t>
            </a:r>
            <a:endParaRPr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Also, for software developers, these AI coding tools can </a:t>
            </a:r>
            <a:r>
              <a:rPr lang="en">
                <a:solidFill>
                  <a:schemeClr val="accent5"/>
                </a:solidFill>
              </a:rPr>
              <a:t>automate many grindy/repetitive tasks</a:t>
            </a:r>
            <a:r>
              <a:rPr lang="en"/>
              <a:t>, like writing unit tests, documentation and such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Caution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Warning</a:t>
            </a:r>
            <a:endParaRPr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4"/>
                </a:solidFill>
              </a:rPr>
              <a:t>Danger ahead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journey of learning how to vibe code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150" y="1189675"/>
            <a:ext cx="599368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traps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UI looks good </a:t>
            </a:r>
            <a:endParaRPr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/>
              <a:t>(but the code is messed up)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app works partially </a:t>
            </a:r>
            <a:endParaRPr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/>
              <a:t>(but there are crucial missing parts in the backend)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app works well from the user perspective</a:t>
            </a:r>
            <a:endParaRPr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/>
              <a:t>(but there are several vulnerabilities)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works, don’t touch it, right?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6350"/>
            <a:ext cx="8839200" cy="322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Microsoft Office PowerPoint</Application>
  <PresentationFormat>On-screen Show (16:9)</PresentationFormat>
  <Paragraphs>102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VT323</vt:lpstr>
      <vt:lpstr>Arial</vt:lpstr>
      <vt:lpstr>Simple Light</vt:lpstr>
      <vt:lpstr>Vibe Coding</vt:lpstr>
      <vt:lpstr>Vibe Check</vt:lpstr>
      <vt:lpstr>Vibe Check</vt:lpstr>
      <vt:lpstr>Some important truths</vt:lpstr>
      <vt:lpstr>Maximum Vibes</vt:lpstr>
      <vt:lpstr>Caution</vt:lpstr>
      <vt:lpstr>The journey of learning how to vibe code</vt:lpstr>
      <vt:lpstr>Possible traps</vt:lpstr>
      <vt:lpstr>If it works, don’t touch it, right?</vt:lpstr>
      <vt:lpstr>What is the problem with just a few bugs?</vt:lpstr>
      <vt:lpstr>Be extra careful when handling sensitive data</vt:lpstr>
      <vt:lpstr>Over engineering is bad too</vt:lpstr>
      <vt:lpstr>Finding balance</vt:lpstr>
      <vt:lpstr>Find the best balance for each stage</vt:lpstr>
      <vt:lpstr>Not only AIs make Slop Code</vt:lpstr>
      <vt:lpstr>Suggested steps</vt:lpstr>
      <vt:lpstr>Suggestion: Research with AI</vt:lpstr>
      <vt:lpstr>Suggested steps</vt:lpstr>
      <vt:lpstr>Suggested steps</vt:lpstr>
      <vt:lpstr>Suggestion: Create a Landing Page with a CTA</vt:lpstr>
      <vt:lpstr>Suggested steps</vt:lpstr>
      <vt:lpstr>Suggested steps</vt:lpstr>
      <vt:lpstr>Suggestion: Build a Prototype with Gen. AI</vt:lpstr>
      <vt:lpstr>Suggested steps</vt:lpstr>
      <vt:lpstr>Suggested steps</vt:lpstr>
      <vt:lpstr>Suggestion: Seek experts to assist you here</vt:lpstr>
      <vt:lpstr>Suggested steps</vt:lpstr>
      <vt:lpstr>Suggested steps</vt:lpstr>
      <vt:lpstr>Suggested steps</vt:lpstr>
      <vt:lpstr>You made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martinlutherupa1@gmail.com</cp:lastModifiedBy>
  <cp:revision>1</cp:revision>
  <dcterms:modified xsi:type="dcterms:W3CDTF">2025-09-16T19:38:08Z</dcterms:modified>
</cp:coreProperties>
</file>